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7" r:id="rId5"/>
    <p:sldId id="265" r:id="rId6"/>
    <p:sldId id="264" r:id="rId7"/>
    <p:sldId id="258" r:id="rId8"/>
    <p:sldId id="259" r:id="rId9"/>
    <p:sldId id="260" r:id="rId10"/>
    <p:sldId id="261" r:id="rId11"/>
    <p:sldId id="262" r:id="rId12"/>
    <p:sldId id="263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64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8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30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8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2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5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1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8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6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3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1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A7F2D-4C89-4FAE-8948-2D2A75EDF0A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72583-74A3-4F9C-B1DB-D5A4147B4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3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BFA74-3F71-0137-3896-72AFA61E0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D6C3B0-E7DB-4A03-E7C2-BA3E27870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51039-E6A2-8BE8-AC3F-33D86259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507681"/>
            <a:ext cx="8772526" cy="38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2365-CF7F-E9B1-D9DE-65ED3709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0" y="155576"/>
            <a:ext cx="78867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 каких двух баснях героем является осёл?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4C7817-A461-4EE0-BCBA-23CCDA576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690689"/>
            <a:ext cx="4246955" cy="24511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8570AB-6976-CCF3-6670-F6E6CE1A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988" y="1830686"/>
            <a:ext cx="3509962" cy="46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205A3-99A0-368E-BFA0-437A93B6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0815"/>
            <a:ext cx="8534400" cy="15108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Если это иллюстрация к басне  «Квартет», то какого героя здесь не изобразил художник?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40E4C8-1B21-693E-AD00-8A7C95447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690689"/>
            <a:ext cx="3402136" cy="510649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BE599-9B47-FF75-9F7B-CE71CF941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690689"/>
            <a:ext cx="3702112" cy="50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E3B10-313B-59D4-306A-D28A3690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7"/>
            <a:ext cx="7981950" cy="6254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Мораль этой басни такова: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9E16B-64B8-7861-8B56-F1C379E9C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1276350"/>
            <a:ext cx="8620125" cy="53720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Невежда так же в ослепленье</a:t>
            </a:r>
          </a:p>
          <a:p>
            <a:pPr marL="0" indent="0">
              <a:buNone/>
            </a:pPr>
            <a:r>
              <a:rPr lang="ru-RU" dirty="0"/>
              <a:t>Бранит науки , и ученье,</a:t>
            </a:r>
          </a:p>
          <a:p>
            <a:pPr marL="0" indent="0">
              <a:buNone/>
            </a:pPr>
            <a:r>
              <a:rPr lang="ru-RU" dirty="0"/>
              <a:t>И все учёные труды, </a:t>
            </a:r>
          </a:p>
          <a:p>
            <a:pPr marL="0" indent="0">
              <a:buNone/>
            </a:pPr>
            <a:r>
              <a:rPr lang="ru-RU" dirty="0"/>
              <a:t>Не чувствуя, что он вкушает их плоды.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4D0C12-760C-BA5C-A148-C6552125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99" y="3429000"/>
            <a:ext cx="5810778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E0D1-7E69-FFCD-6FA1-4431ECF7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27001"/>
            <a:ext cx="8258175" cy="26622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«волк в овечьей шкуре»  характеризует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лицемера,  хищника; плохого, опасного человека, ради собственной выгоды прикидывающегося хорошим, добрым, честным и заботливым, чем и вводит в заблуждение доверчивых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Какого персонажа можно так охарактеризовать?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3C317E-D167-5168-CA61-685D8B02D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2922850"/>
            <a:ext cx="5334000" cy="3782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789DE-092C-A328-ECA3-6861F025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49" y="2988574"/>
            <a:ext cx="3161400" cy="21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0ADC3-F9FE-2760-64E8-78D67590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57200"/>
            <a:ext cx="8610600" cy="9512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героине какой басни применима поговорка «рубить сук, на котором сидишь»?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01D170-6B15-0A21-91AF-C84F5D47E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915" y="1484417"/>
            <a:ext cx="4714885" cy="537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109B5-FDC9-DB41-5B0F-DF090449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33351"/>
            <a:ext cx="8105775" cy="1295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“Избави Бог и нас от этаких судей”.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мораль басни ...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0977E-5769-F4DF-FB42-5908312C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52" y="1609725"/>
            <a:ext cx="3587573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2B3AB-CA79-C799-BF8E-D6BD8D27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76200"/>
            <a:ext cx="8734425" cy="1371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какой басней тематически перекликается басня «Свинья под дубом»?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0809C8-4E3B-04D9-5C9D-4D471A9E5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18" y="1701800"/>
            <a:ext cx="4704238" cy="469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578E54-A745-2FB7-9709-08CAC2C89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80" y="3009900"/>
            <a:ext cx="415809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4655A-8C82-90F4-4906-6EE23D80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19076"/>
            <a:ext cx="8810625" cy="9334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Краткий отзыв о выразительном чтении басни наизусть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Карточка-опора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8B6907-7BE9-5CBB-9F9B-72F8CCF85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1419225"/>
            <a:ext cx="8743950" cy="5305425"/>
          </a:xfr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понравилось выступление...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хотел(а) бы поблагодарить ...  за выступление...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удалось/не удалось передать особенности интонации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отметить умение чётко/внятно проговаривать слова...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позволило почувствовать характер героев ... (глупость, грубость, лесть, хитрость, мудрость, недальновидность...)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 расставлены ударения, сделаны паузы там, где необходимо...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следует обратить внимание ...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допущены искажения текста/ замены слов...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целом работа заслуживает хорошей оценки/...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28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CF5D9-8B9D-51A4-EC8D-BC8C863A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58764"/>
            <a:ext cx="8677274" cy="646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Подведём итог!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90736-51E9-E359-6781-B6A42D8E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066800"/>
            <a:ext cx="8677275" cy="54387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удалось/не удалось 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получилось/не получилось...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команда/группа...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следует обратить внимание...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понравилось.../ не понравилось...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бы ...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запомнилось...</a:t>
            </a:r>
          </a:p>
        </p:txBody>
      </p:sp>
    </p:spTree>
    <p:extLst>
      <p:ext uri="{BB962C8B-B14F-4D97-AF65-F5344CB8AC3E}">
        <p14:creationId xmlns:p14="http://schemas.microsoft.com/office/powerpoint/2010/main" val="165788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78AB9-4F43-8999-963F-744CCC09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5126"/>
            <a:ext cx="8534400" cy="7969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написать миниатюру (5-6 предложений), включить в рассуждение конкретный пример из одной басни.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F15E60-EFF3-B33D-D469-09A7D0F30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285874"/>
            <a:ext cx="8696325" cy="54197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люди должны читать басни?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мой взгляд, чтение басен – это ... 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думаю, что к чтению басен должны обращаться люди в разном возрасте.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Басни учат нас быть /не быть ...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в басне И.А. Крылова «Название» можно увидеть/ изображаются ... Этому герою противопоставлен ...   Автор иносказательно показывает людей ...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басня – это один из самых интересных жанров в литературе...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35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7EE58-CBDA-875C-4D76-290A3BA1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921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Что  и как изучали?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1F7464-2F65-2B62-909B-ED100416B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90649"/>
            <a:ext cx="2229697" cy="2181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5BDDEA-CB6D-11D2-EF56-BD471C9E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4" y="1390649"/>
            <a:ext cx="3438525" cy="2715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2D872D-DA31-09C8-425D-E48E7ADB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09" y="5016498"/>
            <a:ext cx="2409827" cy="16065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9953AE-113B-48A5-E507-B7FD67A12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52950"/>
            <a:ext cx="2374514" cy="1958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8161FC-83A2-D3FB-C4F2-88BD6C099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83" y="4427538"/>
            <a:ext cx="1965318" cy="19653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E69AE0-AEC3-2B10-A16D-0203109AB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71" y="1924519"/>
            <a:ext cx="1825832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38763-654E-6ED7-B2C1-6AF5AB31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46051"/>
            <a:ext cx="8048626" cy="371425"/>
          </a:xfrm>
        </p:spPr>
        <p:txBody>
          <a:bodyPr>
            <a:normAutofit/>
          </a:bodyPr>
          <a:lstStyle/>
          <a:p>
            <a:r>
              <a:rPr lang="ru-RU" sz="2000" dirty="0"/>
              <a:t>Какие задачи для работы на уроке поставим?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53EEC60-88E5-BA18-D07E-487EA2300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544" y="633730"/>
            <a:ext cx="2039731" cy="24378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08B8E2-9C5A-563F-225E-BC2DCF45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5" y="607059"/>
            <a:ext cx="1742260" cy="16764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585E05-A659-A0DF-7198-4A3820CE0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55" y="2590799"/>
            <a:ext cx="1276326" cy="1676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25596F-2960-DEFF-930C-3DE1399E4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20" y="700685"/>
            <a:ext cx="2401009" cy="1720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643422-AB9C-B8C0-AB54-8D64314C2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485" y="2821916"/>
            <a:ext cx="1679216" cy="16773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C55DAE-8F9A-C4A0-038F-7A36AEC33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096" y="3377176"/>
            <a:ext cx="1717523" cy="22172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6B9B2E-56E2-D034-626C-620D31FB0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85" y="4697698"/>
            <a:ext cx="2581582" cy="1793479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DC3F734-895F-1D7D-4BCE-5CC8205ECB98}"/>
              </a:ext>
            </a:extLst>
          </p:cNvPr>
          <p:cNvSpPr/>
          <p:nvPr/>
        </p:nvSpPr>
        <p:spPr>
          <a:xfrm>
            <a:off x="6633775" y="2420933"/>
            <a:ext cx="2300810" cy="3202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Изучить...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Обобщить...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Повторить...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Узнать...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Научиться...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Проверить...</a:t>
            </a:r>
          </a:p>
        </p:txBody>
      </p:sp>
    </p:spTree>
    <p:extLst>
      <p:ext uri="{BB962C8B-B14F-4D97-AF65-F5344CB8AC3E}">
        <p14:creationId xmlns:p14="http://schemas.microsoft.com/office/powerpoint/2010/main" val="347535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42339-6429-5F25-EFA8-5FFE02E5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239125" cy="8921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План работы на уроке: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7C9A2-13B2-407E-358D-52E6ADB7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504950"/>
            <a:ext cx="8420100" cy="498792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Блиц-опрос по теме «Басня».</a:t>
            </a:r>
          </a:p>
          <a:p>
            <a:pPr marL="0" indent="0">
              <a:buNone/>
            </a:pPr>
            <a:r>
              <a:rPr lang="ru-RU" dirty="0"/>
              <a:t>«Чтец»: проверка домашнего задания  - выразительное чтение наизусть. </a:t>
            </a:r>
          </a:p>
          <a:p>
            <a:pPr marL="0" indent="0">
              <a:buNone/>
            </a:pPr>
            <a:r>
              <a:rPr lang="ru-RU" dirty="0"/>
              <a:t>«Критик»: анализ ответов выступающих (с опорой на карточку-подсказку).</a:t>
            </a:r>
          </a:p>
          <a:p>
            <a:pPr marL="0" indent="0">
              <a:buNone/>
            </a:pPr>
            <a:r>
              <a:rPr lang="ru-RU" dirty="0"/>
              <a:t>*«Эрудит»: разгадывание кроссворда по 6 прочитанным басням.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u="sng" dirty="0"/>
              <a:t>Рабочий лист урока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97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16961-5938-DB58-91E6-632CE64F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84152"/>
            <a:ext cx="8220075" cy="9778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Укажите главные черты басни. Выберите верные утверждения.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F4659-1EBD-6649-648D-13D7C1ACF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6"/>
            <a:ext cx="8496300" cy="5457824"/>
          </a:xfrm>
        </p:spPr>
        <p:txBody>
          <a:bodyPr/>
          <a:lstStyle/>
          <a:p>
            <a:r>
              <a:rPr lang="ru-RU" b="1" dirty="0"/>
              <a:t>Басня относится к эпосу</a:t>
            </a:r>
          </a:p>
          <a:p>
            <a:r>
              <a:rPr lang="ru-RU" b="1" dirty="0"/>
              <a:t>Состоит из присказки, зачина, развития действия и концовки</a:t>
            </a:r>
          </a:p>
          <a:p>
            <a:r>
              <a:rPr lang="ru-RU" b="1" dirty="0"/>
              <a:t>Относится к лиро-эпическим произведениям</a:t>
            </a:r>
          </a:p>
          <a:p>
            <a:r>
              <a:rPr lang="ru-RU" b="1" dirty="0"/>
              <a:t>Имеет поучительный смысл</a:t>
            </a:r>
          </a:p>
          <a:p>
            <a:r>
              <a:rPr lang="ru-RU" b="1" dirty="0"/>
              <a:t> Может иметь троекратные повторы</a:t>
            </a:r>
          </a:p>
          <a:p>
            <a:r>
              <a:rPr lang="ru-RU" b="1" dirty="0"/>
              <a:t>Героями чаще всего являются животные и растения</a:t>
            </a:r>
          </a:p>
          <a:p>
            <a:r>
              <a:rPr lang="ru-RU" b="1" dirty="0"/>
              <a:t>Характеризуется иносказательностью </a:t>
            </a:r>
          </a:p>
          <a:p>
            <a:r>
              <a:rPr lang="ru-RU" b="1" dirty="0"/>
              <a:t>Басня – это жанр фольклора.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0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FB453-721C-29D1-56C5-87D54422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639175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/>
              <a:t>Назовите приём, при котором изображаются животные или растения, а подразумеваются люди.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69E38F-6FE0-AD6D-2A23-62A70A955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825625"/>
            <a:ext cx="6768042" cy="5076032"/>
          </a:xfrm>
        </p:spPr>
      </p:pic>
    </p:spTree>
    <p:extLst>
      <p:ext uri="{BB962C8B-B14F-4D97-AF65-F5344CB8AC3E}">
        <p14:creationId xmlns:p14="http://schemas.microsoft.com/office/powerpoint/2010/main" val="651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6CF76-6049-6452-B20D-F5C2B582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85726"/>
            <a:ext cx="8467723" cy="15239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Из какой басни взяты строки:  </a:t>
            </a:r>
            <a:br>
              <a:rPr lang="ru-RU" dirty="0"/>
            </a:br>
            <a:r>
              <a:rPr lang="ru-RU" dirty="0"/>
              <a:t>«Чтоб музыкантом быть, так надобно уменье...»?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92C64E-49FF-3430-2E37-D5603E8A8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1" y="1739899"/>
            <a:ext cx="5962650" cy="414237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150A650-63E0-70F3-6DE7-1EEB79F86F52}"/>
              </a:ext>
            </a:extLst>
          </p:cNvPr>
          <p:cNvSpPr/>
          <p:nvPr/>
        </p:nvSpPr>
        <p:spPr>
          <a:xfrm>
            <a:off x="5638800" y="5857874"/>
            <a:ext cx="324802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Квартет»</a:t>
            </a:r>
          </a:p>
        </p:txBody>
      </p:sp>
    </p:spTree>
    <p:extLst>
      <p:ext uri="{BB962C8B-B14F-4D97-AF65-F5344CB8AC3E}">
        <p14:creationId xmlns:p14="http://schemas.microsoft.com/office/powerpoint/2010/main" val="34768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A5317-9225-1E14-0BFA-5A2CA663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69" y="136527"/>
            <a:ext cx="7954787" cy="1068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Кто из героев «к дереву на цыпочках подходит»?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53BC9F-E442-058A-CFCB-63E68725C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9" y="1330325"/>
            <a:ext cx="7735712" cy="4351338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A2635BB-E460-B199-0236-8A21EFE826A0}"/>
              </a:ext>
            </a:extLst>
          </p:cNvPr>
          <p:cNvSpPr/>
          <p:nvPr/>
        </p:nvSpPr>
        <p:spPr>
          <a:xfrm>
            <a:off x="4895850" y="5807074"/>
            <a:ext cx="38481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плутовка</a:t>
            </a:r>
          </a:p>
        </p:txBody>
      </p:sp>
    </p:spTree>
    <p:extLst>
      <p:ext uri="{BB962C8B-B14F-4D97-AF65-F5344CB8AC3E}">
        <p14:creationId xmlns:p14="http://schemas.microsoft.com/office/powerpoint/2010/main" val="33459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F4BDD-0EC0-4140-FD53-9998085C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7"/>
            <a:ext cx="8401050" cy="10445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Кто из героев наелся «желудей досыта, до отвала»?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63A8D17-9BC5-F599-258D-FE909EFE1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13DC7D1-2923-AFBC-B934-55145DCBE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1726" y="1450182"/>
            <a:ext cx="3438524" cy="51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23E42507-46F6-4B41-B0BE-FB5E2CC4FF2C}" vid="{9016FCAF-75D6-4B03-BAFD-235B016B08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548</TotalTime>
  <Words>538</Words>
  <Application>Microsoft Office PowerPoint</Application>
  <PresentationFormat>Экран (4:3)</PresentationFormat>
  <Paragraphs>67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Тема1</vt:lpstr>
      <vt:lpstr>Презентация PowerPoint</vt:lpstr>
      <vt:lpstr>Что  и как изучали?</vt:lpstr>
      <vt:lpstr>Какие задачи для работы на уроке поставим? </vt:lpstr>
      <vt:lpstr>План работы на уроке:</vt:lpstr>
      <vt:lpstr>Укажите главные черты басни. Выберите верные утверждения. </vt:lpstr>
      <vt:lpstr>Назовите приём, при котором изображаются животные или растения, а подразумеваются люди. </vt:lpstr>
      <vt:lpstr>Из какой басни взяты строки:   «Чтоб музыкантом быть, так надобно уменье...»?</vt:lpstr>
      <vt:lpstr>Кто из героев «к дереву на цыпочках подходит»?</vt:lpstr>
      <vt:lpstr>Кто из героев наелся «желудей досыта, до отвала»?</vt:lpstr>
      <vt:lpstr>В каких двух баснях героем является осёл?</vt:lpstr>
      <vt:lpstr>Если это иллюстрация к басне  «Квартет», то какого героя здесь не изобразил художник?</vt:lpstr>
      <vt:lpstr>Мораль этой басни такова: </vt:lpstr>
      <vt:lpstr>Выражение «волк в овечьей шкуре»  характеризует лицемера,  хищника; плохого, опасного человека, ради собственной выгоды прикидывающегося хорошим, добрым, честным и заботливым, чем и вводит в заблуждение доверчивых. Какого персонажа можно так охарактеризовать?</vt:lpstr>
      <vt:lpstr>К героине какой басни применима поговорка «рубить сук, на котором сидишь»?</vt:lpstr>
      <vt:lpstr>“Избави Бог и нас от этаких судей”. Это мораль басни ... </vt:lpstr>
      <vt:lpstr>С какой басней тематически перекликается басня «Свинья под дубом»?</vt:lpstr>
      <vt:lpstr>Краткий отзыв о выразительном чтении басни наизусть Карточка-опора</vt:lpstr>
      <vt:lpstr>Подведём итог!</vt:lpstr>
      <vt:lpstr>Домашнее задание: написать миниатюру (5-6 предложений), включить в рассуждение конкретный пример из одной басни.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4</cp:revision>
  <dcterms:created xsi:type="dcterms:W3CDTF">2022-10-17T07:04:57Z</dcterms:created>
  <dcterms:modified xsi:type="dcterms:W3CDTF">2024-01-25T17:19:28Z</dcterms:modified>
</cp:coreProperties>
</file>